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3"/>
  </p:notesMasterIdLst>
  <p:handoutMasterIdLst>
    <p:handoutMasterId r:id="rId24"/>
  </p:handoutMasterIdLst>
  <p:sldIdLst>
    <p:sldId id="260" r:id="rId2"/>
    <p:sldId id="261" r:id="rId3"/>
    <p:sldId id="263" r:id="rId4"/>
    <p:sldId id="264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66" r:id="rId13"/>
    <p:sldId id="274" r:id="rId14"/>
    <p:sldId id="275" r:id="rId15"/>
    <p:sldId id="276" r:id="rId16"/>
    <p:sldId id="277" r:id="rId17"/>
    <p:sldId id="278" r:id="rId18"/>
    <p:sldId id="281" r:id="rId19"/>
    <p:sldId id="279" r:id="rId20"/>
    <p:sldId id="282" r:id="rId21"/>
    <p:sldId id="283" r:id="rId22"/>
  </p:sldIdLst>
  <p:sldSz cx="9144000" cy="6858000" type="screen4x3"/>
  <p:notesSz cx="9926638" cy="67976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보통 스타일 4 - 강조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18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2" d="100"/>
          <a:sy n="92" d="100"/>
        </p:scale>
        <p:origin x="-2124" y="-102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A956D9-B2D1-40FA-8FF0-345515842C14}" type="datetimeFigureOut">
              <a:rPr lang="en-US" smtClean="0"/>
              <a:t>1/14/2019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E963A9-9E96-4F28-9BE9-4F8D8D74DA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6234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C4B8C2-D591-48B1-AB04-E633F72FA0EE}" type="datetimeFigureOut">
              <a:rPr lang="en-US" smtClean="0"/>
              <a:t>1/14/2019</a:t>
            </a:fld>
            <a:endParaRPr 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2664" y="3228895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6B018C-7A2E-4926-9E2E-D683A17E8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018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428596" y="6"/>
            <a:ext cx="8286808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14348" y="2143116"/>
            <a:ext cx="7643866" cy="1500198"/>
          </a:xfr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785786" y="3786190"/>
            <a:ext cx="7500990" cy="857256"/>
          </a:xfrm>
        </p:spPr>
        <p:txBody>
          <a:bodyPr anchor="t"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1E985-B6B3-4299-90B9-9D5BBD336186}" type="datetime1">
              <a:rPr lang="ko-KR" altLang="en-US" smtClean="0"/>
              <a:t>2019-01-14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b"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500175"/>
            <a:ext cx="8229600" cy="4625989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2ED21-60E2-486E-98D9-DE8F18C71747}" type="datetime1">
              <a:rPr lang="ko-KR" altLang="en-US" smtClean="0"/>
              <a:t>2019-01-14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8" name="직선 연결선 7"/>
          <p:cNvCxnSpPr/>
          <p:nvPr/>
        </p:nvCxnSpPr>
        <p:spPr>
          <a:xfrm>
            <a:off x="455646" y="1428736"/>
            <a:ext cx="8215370" cy="1588"/>
          </a:xfrm>
          <a:prstGeom prst="line">
            <a:avLst/>
          </a:prstGeom>
          <a:noFill/>
          <a:ln w="28575" cap="sq" cmpd="sng" algn="ctr">
            <a:solidFill>
              <a:srgbClr val="E49458"/>
            </a:solidFill>
            <a:prstDash val="solid"/>
          </a:ln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rgbClr val="E49458">
                <a:tint val="100000"/>
                <a:shade val="100000"/>
                <a:hueMod val="100000"/>
                <a:satMod val="100000"/>
              </a:srgbClr>
            </a:contourClr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7643834" y="-15949"/>
            <a:ext cx="1500166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643834" y="285728"/>
            <a:ext cx="1214446" cy="6286546"/>
          </a:xfrm>
          <a:noFill/>
        </p:spPr>
        <p:txBody>
          <a:bodyPr vert="eaVert" anchor="b"/>
          <a:lstStyle>
            <a:lvl1pPr algn="ctr"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571481"/>
            <a:ext cx="7115196" cy="5715044"/>
          </a:xfrm>
        </p:spPr>
        <p:txBody>
          <a:bodyPr vert="eaVer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D9B9-DE2D-451C-A0A0-A94FE39ABA33}" type="datetime1">
              <a:rPr lang="ko-KR" altLang="en-US" smtClean="0"/>
              <a:t>2019-01-14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/>
        </p:nvSpPr>
        <p:spPr>
          <a:xfrm>
            <a:off x="0" y="1"/>
            <a:ext cx="28572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70000"/>
              <a:buFont typeface="Wingdings"/>
              <a:buChar char=""/>
              <a:defRPr/>
            </a:lvl1pPr>
            <a:lvl2pPr>
              <a:buSzPct val="120000"/>
              <a:defRPr/>
            </a:lvl2pPr>
            <a:lvl3pPr>
              <a:buSzPct val="120000"/>
              <a:defRPr/>
            </a:lvl3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35A12-CFF9-45CA-8A37-9BB178A43AB5}" type="datetime1">
              <a:rPr lang="ko-KR" altLang="en-US" smtClean="0"/>
              <a:t>2019-01-14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03475" y="285728"/>
            <a:ext cx="8554805" cy="939784"/>
          </a:xfrm>
        </p:spPr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9"/>
            <a:ext cx="456478" cy="6857999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071810"/>
            <a:ext cx="7715304" cy="1504952"/>
          </a:xfrm>
        </p:spPr>
        <p:txBody>
          <a:bodyPr anchor="ctr"/>
          <a:lstStyle>
            <a:lvl1pPr algn="l">
              <a:defRPr sz="4000" b="0" cap="all">
                <a:effectLst>
                  <a:outerShdw blurRad="44450" dist="25400" dir="2700000" algn="tl" rotWithShape="0">
                    <a:schemeClr val="bg1">
                      <a:alpha val="51000"/>
                    </a:scheme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00034" y="4500570"/>
            <a:ext cx="7715304" cy="1643064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400">
                <a:solidFill>
                  <a:schemeClr val="tx2"/>
                </a:solidFill>
              </a:defRPr>
            </a:lvl4pPr>
            <a:lvl5pPr marL="1828800" indent="0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6" name="직선 연결선 15"/>
          <p:cNvCxnSpPr/>
          <p:nvPr/>
        </p:nvCxnSpPr>
        <p:spPr>
          <a:xfrm>
            <a:off x="500034" y="4429132"/>
            <a:ext cx="7715304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날짜 개체 틀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3913FD8F-C03D-4111-812F-C0F62EB43953}" type="datetime1">
              <a:rPr lang="ko-KR" altLang="en-US" smtClean="0"/>
              <a:t>2019-01-14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0" y="285728"/>
            <a:ext cx="9144032" cy="114301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 bwMode="invGray">
          <a:xfrm>
            <a:off x="785782" y="1643050"/>
            <a:ext cx="3786218" cy="4429156"/>
          </a:xfrm>
          <a:prstGeom prst="roundRect">
            <a:avLst>
              <a:gd name="adj" fmla="val 5345"/>
            </a:avLst>
          </a:prstGeom>
          <a:solidFill>
            <a:schemeClr val="tx2">
              <a:tint val="50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 bwMode="invGray">
          <a:xfrm>
            <a:off x="4714876" y="1643050"/>
            <a:ext cx="3785616" cy="4429156"/>
          </a:xfrm>
          <a:prstGeom prst="roundRect">
            <a:avLst>
              <a:gd name="adj" fmla="val 6980"/>
            </a:avLst>
          </a:prstGeom>
          <a:solidFill>
            <a:schemeClr val="tx2">
              <a:tint val="75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CAED-8145-4055-9099-95762E51FDC4}" type="datetime1">
              <a:rPr lang="ko-KR" altLang="en-US" smtClean="0"/>
              <a:t>2019-01-14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09A11-2194-4F5E-A717-64502CAD3DBC}" type="datetime1">
              <a:rPr lang="ko-KR" altLang="en-US" smtClean="0"/>
              <a:t>2019-01-14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0" name="내용 개체 틀 9"/>
          <p:cNvSpPr>
            <a:spLocks noGrp="1"/>
          </p:cNvSpPr>
          <p:nvPr>
            <p:ph sz="half" idx="2"/>
          </p:nvPr>
        </p:nvSpPr>
        <p:spPr bwMode="invGray">
          <a:xfrm>
            <a:off x="500038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1">
                  <a:shade val="75000"/>
                  <a:alpha val="50000"/>
                </a:schemeClr>
              </a:gs>
              <a:gs pos="100000">
                <a:schemeClr val="accent1">
                  <a:shade val="75000"/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 bwMode="ltGray">
          <a:xfrm>
            <a:off x="500038" y="5429264"/>
            <a:ext cx="4005072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2" name="내용 개체 틀 11"/>
          <p:cNvSpPr>
            <a:spLocks noGrp="1"/>
          </p:cNvSpPr>
          <p:nvPr>
            <p:ph sz="half" idx="4"/>
          </p:nvPr>
        </p:nvSpPr>
        <p:spPr bwMode="invGray">
          <a:xfrm>
            <a:off x="4716932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2">
                  <a:shade val="75000"/>
                  <a:alpha val="50000"/>
                </a:schemeClr>
              </a:gs>
              <a:gs pos="100000">
                <a:schemeClr val="accent2"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 bwMode="ltGray">
          <a:xfrm>
            <a:off x="4714876" y="5429264"/>
            <a:ext cx="4000528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0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8859915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428596" y="6"/>
            <a:ext cx="8286808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6766" cy="1143000"/>
          </a:xfrm>
        </p:spPr>
        <p:txBody>
          <a:bodyPr/>
          <a:lstStyle>
            <a:lvl1pPr algn="l"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FA3FC-167D-4B5B-AAD1-838CFE9CFC38}" type="datetime1">
              <a:rPr lang="ko-KR" altLang="en-US" smtClean="0"/>
              <a:t>2019-01-14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8B201-D55C-485D-9CA2-960BD913C10F}" type="datetime1">
              <a:rPr lang="ko-KR" altLang="en-US" smtClean="0"/>
              <a:t>2019-01-14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 bwMode="invGray">
          <a:xfrm>
            <a:off x="285720" y="263808"/>
            <a:ext cx="8858280" cy="664862"/>
          </a:xfrm>
          <a:prstGeom prst="rect">
            <a:avLst/>
          </a:prstGeom>
          <a:solidFill>
            <a:schemeClr val="tx1">
              <a:tint val="95000"/>
              <a:alpha val="69804"/>
            </a:scheme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 bwMode="invGray">
          <a:xfrm>
            <a:off x="500034" y="285728"/>
            <a:ext cx="8143932" cy="642942"/>
          </a:xfrm>
          <a:noFill/>
        </p:spPr>
        <p:txBody>
          <a:bodyPr anchor="b">
            <a:noAutofit/>
          </a:bodyPr>
          <a:lstStyle>
            <a:lvl1pPr algn="l">
              <a:defRPr sz="2800" b="1">
                <a:ln w="9525" cmpd="sng">
                  <a:noFill/>
                </a:ln>
                <a:solidFill>
                  <a:schemeClr val="bg1"/>
                </a:solidFill>
                <a:effectLst>
                  <a:outerShdw blurRad="44450" dist="25400" dir="2700000" algn="tl" rotWithShape="0">
                    <a:schemeClr val="tx1">
                      <a:alpha val="51000"/>
                    </a:scheme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1006230"/>
            <a:ext cx="2214578" cy="535172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8D8CD-F832-490B-ADE6-9F269C858525}" type="datetime1">
              <a:rPr lang="ko-KR" altLang="en-US" smtClean="0"/>
              <a:t>2019-01-14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5" name="내용 개체 틀 14"/>
          <p:cNvSpPr>
            <a:spLocks noGrp="1"/>
          </p:cNvSpPr>
          <p:nvPr>
            <p:ph sz="quarter" idx="1"/>
          </p:nvPr>
        </p:nvSpPr>
        <p:spPr>
          <a:xfrm>
            <a:off x="2786064" y="1000108"/>
            <a:ext cx="5857875" cy="5357830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0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3571876"/>
            <a:ext cx="9144000" cy="3286126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571876"/>
            <a:ext cx="3286148" cy="113824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4714884"/>
            <a:ext cx="3286148" cy="114300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B606D-EE60-46F0-A2E3-EA311A8B1770}" type="datetime1">
              <a:rPr lang="ko-KR" altLang="en-US" smtClean="0"/>
              <a:t>2019-01-14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9775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그림 개체 틀 7"/>
          <p:cNvSpPr>
            <a:spLocks noGrp="1"/>
          </p:cNvSpPr>
          <p:nvPr>
            <p:ph type="pic" idx="1"/>
          </p:nvPr>
        </p:nvSpPr>
        <p:spPr>
          <a:xfrm>
            <a:off x="4000496" y="1071546"/>
            <a:ext cx="4214842" cy="4714908"/>
          </a:xfrm>
          <a:solidFill>
            <a:schemeClr val="tx2"/>
          </a:solidFill>
          <a:ln w="152400" cap="rnd">
            <a:solidFill>
              <a:srgbClr val="FFFFFF"/>
            </a:solidFill>
            <a:round/>
          </a:ln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scene3d>
            <a:camera prst="orthographicFront"/>
            <a:lightRig rig="twoPt" dir="t">
              <a:rot lat="0" lon="0" rev="10800000"/>
            </a:lightRig>
          </a:scene3d>
          <a:sp3d contourW="6350">
            <a:bevelT w="50800" h="16510"/>
            <a:contourClr>
              <a:srgbClr val="C0C0C0"/>
            </a:contourClr>
          </a:sp3d>
        </p:spPr>
        <p:txBody>
          <a:bodyPr/>
          <a:lstStyle>
            <a:lvl1pPr marL="0" indent="0">
              <a:buNone/>
              <a:defRPr sz="3200">
                <a:solidFill>
                  <a:schemeClr val="tx2">
                    <a:tint val="10000"/>
                  </a:schemeClr>
                </a:solidFill>
                <a:effectLst>
                  <a:outerShdw blurRad="50800" dist="50800" dir="5400000" algn="tl" rotWithShape="0">
                    <a:srgbClr val="000000">
                      <a:alpha val="58000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/>
          <p:cNvSpPr/>
          <p:nvPr/>
        </p:nvSpPr>
        <p:spPr>
          <a:xfrm>
            <a:off x="0" y="6572272"/>
            <a:ext cx="9144000" cy="285728"/>
          </a:xfrm>
          <a:prstGeom prst="rect">
            <a:avLst/>
          </a:prstGeom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0" y="2380"/>
            <a:ext cx="9144000" cy="283348"/>
          </a:xfrm>
          <a:prstGeom prst="rect">
            <a:avLst/>
          </a:prstGeom>
          <a:solidFill>
            <a:schemeClr val="accent4"/>
          </a:solidFill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12353" y="274638"/>
            <a:ext cx="8545927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572272"/>
            <a:ext cx="2133600" cy="285752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B98C93A-7D83-414C-8908-7F2675BEC936}" type="datetime1">
              <a:rPr lang="ko-KR" altLang="en-US" smtClean="0"/>
              <a:t>2019-01-14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572272"/>
            <a:ext cx="2133600" cy="285752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4400" b="0" kern="1200" spc="100" dirty="0">
          <a:ln w="18000">
            <a:noFill/>
            <a:prstDash val="solid"/>
          </a:ln>
          <a:solidFill>
            <a:schemeClr val="tx1"/>
          </a:solidFill>
          <a:effectLst>
            <a:outerShdw blurRad="44450" dist="25400" dir="2700000" algn="tl" rotWithShape="0">
              <a:schemeClr val="bg1">
                <a:alpha val="51000"/>
              </a:scheme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Font typeface="Arial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hyperlink" Target="https://www.google.com/url?sa=i&amp;rct=j&amp;q=&amp;esrc=s&amp;frm=1&amp;source=images&amp;cd=&amp;cad=rja&amp;uact=8&amp;ved=0CAcQjRxqFQoTCJP_zJLUk8kCFUPbpgodfTIOlg&amp;url=https://www.koreageoparks.kr/front/geopark/network/info/info.htm&amp;bvm=bv.107467506,d.dGo&amp;psig=AFQjCNFJubvhf83eklVgS5bsY75sHbAigQ&amp;ust=1447718605351256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oreageoparks.kr/front/main.act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Ch. 7. </a:t>
            </a:r>
            <a:r>
              <a:rPr lang="ko-KR" altLang="en-US" dirty="0" smtClean="0"/>
              <a:t>지질</a:t>
            </a:r>
            <a:r>
              <a:rPr lang="en-US" altLang="ko-KR" dirty="0" smtClean="0"/>
              <a:t>/</a:t>
            </a:r>
            <a:r>
              <a:rPr lang="ko-KR" altLang="en-US" dirty="0" smtClean="0"/>
              <a:t>문화</a:t>
            </a:r>
            <a:endParaRPr 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947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10</a:t>
            </a:fld>
            <a:endParaRPr lang="ko-KR" altLang="en-US"/>
          </a:p>
        </p:txBody>
      </p:sp>
      <p:pic>
        <p:nvPicPr>
          <p:cNvPr id="4098" name="Picture 2" descr="https://www.koreageoparks.kr/images/geopark/2_2_1_img1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12776"/>
            <a:ext cx="640080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1547664" y="5085184"/>
            <a:ext cx="5886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http://www.koreageoparks.kr/front/geopark/network/info/info.htm</a:t>
            </a:r>
          </a:p>
        </p:txBody>
      </p:sp>
    </p:spTree>
    <p:extLst>
      <p:ext uri="{BB962C8B-B14F-4D97-AF65-F5344CB8AC3E}">
        <p14:creationId xmlns:p14="http://schemas.microsoft.com/office/powerpoint/2010/main" val="7263171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1"/>
            <a:r>
              <a:rPr lang="ko-KR" altLang="en-US" dirty="0" smtClean="0"/>
              <a:t>국가지질공원현황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제주도 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울릉도</a:t>
            </a:r>
            <a:r>
              <a:rPr lang="en-US" altLang="ko-KR" dirty="0" smtClean="0"/>
              <a:t>-</a:t>
            </a:r>
            <a:r>
              <a:rPr lang="ko-KR" altLang="en-US" dirty="0" smtClean="0"/>
              <a:t>독도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부산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청송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경북 동해안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강원평화지역</a:t>
            </a:r>
            <a:endParaRPr lang="en-US" altLang="ko-KR" dirty="0" smtClean="0"/>
          </a:p>
          <a:p>
            <a:pPr lvl="2"/>
            <a:r>
              <a:rPr lang="ko-KR" altLang="en-US" dirty="0" err="1" smtClean="0"/>
              <a:t>강원고생대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한탄</a:t>
            </a:r>
            <a:r>
              <a:rPr lang="ko-KR" altLang="en-US" dirty="0" smtClean="0"/>
              <a:t>강</a:t>
            </a:r>
            <a:endParaRPr lang="en-US" altLang="ko-KR" dirty="0" smtClean="0"/>
          </a:p>
          <a:p>
            <a:pPr lvl="2"/>
            <a:r>
              <a:rPr lang="ko-KR" altLang="en-US" dirty="0" err="1" smtClean="0"/>
              <a:t>무등산권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전북 </a:t>
            </a:r>
            <a:r>
              <a:rPr lang="ko-KR" altLang="en-US" dirty="0" err="1" smtClean="0"/>
              <a:t>서해안권</a:t>
            </a:r>
            <a:endParaRPr 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77127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12</a:t>
            </a:fld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475656" y="5229200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강원평화지구 국가지질공원</a:t>
            </a:r>
            <a:endParaRPr lang="en-US" dirty="0"/>
          </a:p>
        </p:txBody>
      </p:sp>
      <p:sp>
        <p:nvSpPr>
          <p:cNvPr id="7" name="직사각형 6"/>
          <p:cNvSpPr/>
          <p:nvPr/>
        </p:nvSpPr>
        <p:spPr>
          <a:xfrm>
            <a:off x="1259632" y="6093296"/>
            <a:ext cx="62464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http://www.koreageoparks.kr/front/geopark/network/condition/condition05.htm</a:t>
            </a: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168" y="146210"/>
            <a:ext cx="7636314" cy="5059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5889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</p:spPr>
        <p:txBody>
          <a:bodyPr/>
          <a:lstStyle/>
          <a:p>
            <a:pPr lvl="1"/>
            <a:r>
              <a:rPr lang="ko-KR" altLang="en-US" dirty="0" smtClean="0"/>
              <a:t>국가지질공원 인증 절차</a:t>
            </a:r>
            <a:endParaRPr 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13</a:t>
            </a:fld>
            <a:endParaRPr lang="ko-KR" alt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8314" y="1772816"/>
            <a:ext cx="5772057" cy="4165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2060741" y="6165304"/>
            <a:ext cx="63904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http://www.koreageoparks.kr/front/geopark/network/plan/plan.htm</a:t>
            </a:r>
          </a:p>
        </p:txBody>
      </p:sp>
    </p:spTree>
    <p:extLst>
      <p:ext uri="{BB962C8B-B14F-4D97-AF65-F5344CB8AC3E}">
        <p14:creationId xmlns:p14="http://schemas.microsoft.com/office/powerpoint/2010/main" val="15509283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2"/>
            <a:r>
              <a:rPr lang="ko-KR" altLang="en-US" dirty="0" err="1"/>
              <a:t>자연공원법</a:t>
            </a:r>
            <a:r>
              <a:rPr lang="en-US" altLang="ko-KR" dirty="0"/>
              <a:t>(</a:t>
            </a:r>
            <a:r>
              <a:rPr lang="ko-KR" altLang="en-US" dirty="0"/>
              <a:t>제</a:t>
            </a:r>
            <a:r>
              <a:rPr lang="en-US" altLang="ko-KR" dirty="0"/>
              <a:t>36</a:t>
            </a:r>
            <a:r>
              <a:rPr lang="ko-KR" altLang="en-US" dirty="0"/>
              <a:t>조의</a:t>
            </a:r>
            <a:r>
              <a:rPr lang="en-US" altLang="ko-KR" dirty="0"/>
              <a:t>3 </a:t>
            </a:r>
            <a:r>
              <a:rPr lang="ko-KR" altLang="en-US" dirty="0"/>
              <a:t>및 영 제</a:t>
            </a:r>
            <a:r>
              <a:rPr lang="en-US" altLang="ko-KR" dirty="0"/>
              <a:t>27</a:t>
            </a:r>
            <a:r>
              <a:rPr lang="ko-KR" altLang="en-US" dirty="0"/>
              <a:t>조의</a:t>
            </a:r>
            <a:r>
              <a:rPr lang="en-US" altLang="ko-KR" dirty="0"/>
              <a:t>2</a:t>
            </a:r>
            <a:r>
              <a:rPr lang="en-US" altLang="ko-KR" dirty="0" smtClean="0"/>
              <a:t>)</a:t>
            </a:r>
            <a:r>
              <a:rPr lang="ko-KR" altLang="en-US" dirty="0" smtClean="0"/>
              <a:t>상 </a:t>
            </a:r>
            <a:r>
              <a:rPr lang="ko-KR" altLang="en-US" dirty="0"/>
              <a:t>국가지질공원의 </a:t>
            </a:r>
            <a:r>
              <a:rPr lang="ko-KR" altLang="en-US" b="1" dirty="0" smtClean="0"/>
              <a:t>인증기준</a:t>
            </a:r>
            <a:endParaRPr lang="en-US" altLang="ko-KR" b="1" dirty="0" smtClean="0"/>
          </a:p>
          <a:p>
            <a:pPr lvl="3"/>
            <a:r>
              <a:rPr lang="ko-KR" altLang="en-US" dirty="0" smtClean="0"/>
              <a:t>특별한 </a:t>
            </a:r>
            <a:r>
              <a:rPr lang="ko-KR" altLang="en-US" dirty="0"/>
              <a:t>지구과학적 중요성</a:t>
            </a:r>
            <a:r>
              <a:rPr lang="en-US" altLang="ko-KR" dirty="0"/>
              <a:t>, </a:t>
            </a:r>
            <a:r>
              <a:rPr lang="ko-KR" altLang="en-US" dirty="0"/>
              <a:t>희귀한 자연적 특성 및 우수한 경관적 가치를 가진 </a:t>
            </a:r>
            <a:r>
              <a:rPr lang="ko-KR" altLang="en-US" dirty="0" smtClean="0"/>
              <a:t>지역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지질과 </a:t>
            </a:r>
            <a:r>
              <a:rPr lang="ko-KR" altLang="en-US" dirty="0"/>
              <a:t>관련된 고고학적</a:t>
            </a:r>
            <a:r>
              <a:rPr lang="en-US" altLang="ko-KR" dirty="0"/>
              <a:t>·</a:t>
            </a:r>
            <a:r>
              <a:rPr lang="ko-KR" altLang="en-US" dirty="0"/>
              <a:t>생태적</a:t>
            </a:r>
            <a:r>
              <a:rPr lang="en-US" altLang="ko-KR" dirty="0"/>
              <a:t>·</a:t>
            </a:r>
            <a:r>
              <a:rPr lang="ko-KR" altLang="en-US" dirty="0"/>
              <a:t>문화적 요인이 우수하여 보전의 가치가 높아야 </a:t>
            </a:r>
            <a:r>
              <a:rPr lang="ko-KR" altLang="en-US" dirty="0" smtClean="0"/>
              <a:t>함</a:t>
            </a:r>
            <a:endParaRPr lang="en-US" altLang="ko-KR" dirty="0"/>
          </a:p>
          <a:p>
            <a:pPr lvl="3"/>
            <a:r>
              <a:rPr lang="ko-KR" altLang="en-US" dirty="0" smtClean="0"/>
              <a:t>지질유산의 </a:t>
            </a:r>
            <a:r>
              <a:rPr lang="ko-KR" altLang="en-US" dirty="0"/>
              <a:t>보호와 활용을 통하여 지역경제 발전을 도모할 수 있어야 </a:t>
            </a:r>
            <a:r>
              <a:rPr lang="ko-KR" altLang="en-US" dirty="0" smtClean="0"/>
              <a:t>함</a:t>
            </a:r>
            <a:endParaRPr lang="en-US" altLang="ko-KR" dirty="0"/>
          </a:p>
          <a:p>
            <a:pPr lvl="3"/>
            <a:r>
              <a:rPr lang="ko-KR" altLang="en-US" dirty="0" smtClean="0"/>
              <a:t>국가지질공원 </a:t>
            </a:r>
            <a:r>
              <a:rPr lang="ko-KR" altLang="en-US" dirty="0"/>
              <a:t>안에 지질명소 또는 역사적 유물이 있어야 </a:t>
            </a:r>
            <a:r>
              <a:rPr lang="ko-KR" altLang="en-US" dirty="0" smtClean="0"/>
              <a:t>함</a:t>
            </a:r>
            <a:endParaRPr lang="en-US" altLang="ko-KR" dirty="0"/>
          </a:p>
          <a:p>
            <a:pPr lvl="3"/>
            <a:r>
              <a:rPr lang="ko-KR" altLang="en-US" dirty="0" smtClean="0"/>
              <a:t>국가지질공원의 </a:t>
            </a:r>
            <a:r>
              <a:rPr lang="ko-KR" altLang="en-US" dirty="0"/>
              <a:t>인증을 위하여 환경부장관이 필요하다고 인정하여 고시한 사항에 </a:t>
            </a:r>
            <a:r>
              <a:rPr lang="ko-KR" altLang="en-US" dirty="0" smtClean="0"/>
              <a:t>적합한 곳</a:t>
            </a:r>
            <a:endParaRPr lang="ko-KR" altLang="en-US" dirty="0"/>
          </a:p>
          <a:p>
            <a:pPr lvl="3"/>
            <a:endParaRPr lang="en-US" b="1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37756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ko-KR" altLang="en-US" dirty="0" smtClean="0"/>
              <a:t>국가지질공원 기본 여건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공원면적 </a:t>
            </a:r>
            <a:r>
              <a:rPr lang="en-US" altLang="ko-KR" dirty="0"/>
              <a:t>: 100㎢ </a:t>
            </a:r>
            <a:r>
              <a:rPr lang="ko-KR" altLang="en-US" dirty="0"/>
              <a:t>이상</a:t>
            </a:r>
            <a:r>
              <a:rPr lang="en-US" altLang="ko-KR" dirty="0"/>
              <a:t>(</a:t>
            </a:r>
            <a:r>
              <a:rPr lang="ko-KR" altLang="en-US" dirty="0"/>
              <a:t>육지 및 해상면적 포함</a:t>
            </a:r>
            <a:r>
              <a:rPr lang="en-US" altLang="ko-KR" dirty="0"/>
              <a:t>)</a:t>
            </a:r>
          </a:p>
          <a:p>
            <a:pPr lvl="3"/>
            <a:r>
              <a:rPr lang="ko-KR" altLang="en-US" dirty="0" smtClean="0"/>
              <a:t>지질명소 </a:t>
            </a:r>
            <a:r>
              <a:rPr lang="ko-KR" altLang="en-US" dirty="0" err="1"/>
              <a:t>개소수</a:t>
            </a:r>
            <a:r>
              <a:rPr lang="ko-KR" altLang="en-US" dirty="0"/>
              <a:t> </a:t>
            </a:r>
            <a:r>
              <a:rPr lang="en-US" altLang="ko-KR" dirty="0"/>
              <a:t>: 20</a:t>
            </a:r>
            <a:r>
              <a:rPr lang="ko-KR" altLang="en-US" dirty="0"/>
              <a:t>개소 이상</a:t>
            </a:r>
            <a:r>
              <a:rPr lang="en-US" altLang="ko-KR" dirty="0"/>
              <a:t>(‘13</a:t>
            </a:r>
            <a:r>
              <a:rPr lang="ko-KR" altLang="en-US" dirty="0"/>
              <a:t>년까지는 </a:t>
            </a:r>
            <a:r>
              <a:rPr lang="en-US" altLang="ko-KR" dirty="0"/>
              <a:t>10</a:t>
            </a:r>
            <a:r>
              <a:rPr lang="ko-KR" altLang="en-US" dirty="0"/>
              <a:t>개소 이상</a:t>
            </a:r>
            <a:r>
              <a:rPr lang="en-US" altLang="ko-KR" dirty="0"/>
              <a:t>)</a:t>
            </a:r>
          </a:p>
          <a:p>
            <a:pPr lvl="3"/>
            <a:r>
              <a:rPr lang="en-US" altLang="ko-KR" dirty="0" smtClean="0"/>
              <a:t> </a:t>
            </a:r>
            <a:r>
              <a:rPr lang="en-US" altLang="ko-KR" dirty="0"/>
              <a:t>“</a:t>
            </a:r>
            <a:r>
              <a:rPr lang="ko-KR" altLang="en-US" dirty="0"/>
              <a:t>기본항목 필수조건”을 갖추고 “자체평가표” 점검결과 각 항목별 배점의 </a:t>
            </a:r>
            <a:r>
              <a:rPr lang="en-US" altLang="ko-KR" dirty="0"/>
              <a:t>50% </a:t>
            </a:r>
            <a:r>
              <a:rPr lang="ko-KR" altLang="en-US" dirty="0"/>
              <a:t>이상이어야 함</a:t>
            </a:r>
          </a:p>
          <a:p>
            <a:pPr marL="1371600" lvl="3" indent="0">
              <a:buNone/>
            </a:pPr>
            <a:endParaRPr 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47582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err="1" smtClean="0"/>
              <a:t>세계지질공원망</a:t>
            </a:r>
            <a:r>
              <a:rPr lang="en-US" altLang="ko-KR" dirty="0" smtClean="0"/>
              <a:t>(GGN, Global </a:t>
            </a:r>
            <a:r>
              <a:rPr lang="en-US" altLang="ko-KR" dirty="0" err="1" smtClean="0"/>
              <a:t>Geopark</a:t>
            </a:r>
            <a:r>
              <a:rPr lang="en-US" altLang="ko-KR" dirty="0" smtClean="0"/>
              <a:t> Network)</a:t>
            </a:r>
          </a:p>
          <a:p>
            <a:pPr lvl="1"/>
            <a:r>
              <a:rPr lang="ko-KR" altLang="en-US" dirty="0"/>
              <a:t>유네스코의 특별 지원 활동 중 </a:t>
            </a:r>
            <a:r>
              <a:rPr lang="ko-KR" altLang="en-US" dirty="0" smtClean="0"/>
              <a:t>하나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2004</a:t>
            </a:r>
            <a:r>
              <a:rPr lang="ko-KR" altLang="en-US" dirty="0"/>
              <a:t>년 </a:t>
            </a:r>
            <a:r>
              <a:rPr lang="en-US" altLang="ko-KR" dirty="0"/>
              <a:t>2</a:t>
            </a:r>
            <a:r>
              <a:rPr lang="ko-KR" altLang="en-US" dirty="0"/>
              <a:t>월에 </a:t>
            </a:r>
            <a:r>
              <a:rPr lang="ko-KR" altLang="en-US" dirty="0" smtClean="0"/>
              <a:t>결성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2018</a:t>
            </a:r>
            <a:r>
              <a:rPr lang="ko-KR" altLang="en-US" dirty="0" smtClean="0"/>
              <a:t>년 </a:t>
            </a:r>
            <a:r>
              <a:rPr lang="en-US" altLang="ko-KR" dirty="0"/>
              <a:t>9</a:t>
            </a:r>
            <a:r>
              <a:rPr lang="ko-KR" altLang="en-US" dirty="0" smtClean="0"/>
              <a:t>월 기준</a:t>
            </a:r>
            <a:r>
              <a:rPr lang="en-US" altLang="ko-KR" dirty="0" smtClean="0"/>
              <a:t> </a:t>
            </a:r>
            <a:r>
              <a:rPr lang="en-US" altLang="ko-KR" dirty="0" smtClean="0"/>
              <a:t>40</a:t>
            </a:r>
            <a:r>
              <a:rPr lang="ko-KR" altLang="en-US" dirty="0" smtClean="0"/>
              <a:t>개국 </a:t>
            </a:r>
            <a:r>
              <a:rPr lang="en-US" altLang="ko-KR" dirty="0" smtClean="0"/>
              <a:t>140</a:t>
            </a:r>
            <a:r>
              <a:rPr lang="ko-KR" altLang="en-US" dirty="0" smtClean="0"/>
              <a:t>개소</a:t>
            </a:r>
            <a:endParaRPr lang="en-US" altLang="ko-KR" dirty="0" smtClean="0"/>
          </a:p>
          <a:p>
            <a:pPr lvl="1"/>
            <a:r>
              <a:rPr lang="en-US" dirty="0" smtClean="0"/>
              <a:t>4</a:t>
            </a:r>
            <a:r>
              <a:rPr lang="ko-KR" altLang="en-US" dirty="0" smtClean="0"/>
              <a:t>년마다 재심</a:t>
            </a:r>
            <a:endParaRPr 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3668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/>
              <a:t>The timelines for Global </a:t>
            </a:r>
            <a:r>
              <a:rPr lang="en-US" dirty="0" err="1"/>
              <a:t>Geopark</a:t>
            </a:r>
            <a:r>
              <a:rPr lang="en-US" dirty="0"/>
              <a:t> proposals and evaluation procedure are:</a:t>
            </a:r>
          </a:p>
          <a:p>
            <a:pPr lvl="2"/>
            <a:r>
              <a:rPr lang="en-US" dirty="0"/>
              <a:t>Submission of applications between 1 October and 1 December</a:t>
            </a:r>
          </a:p>
          <a:p>
            <a:pPr lvl="2"/>
            <a:r>
              <a:rPr lang="en-US" dirty="0"/>
              <a:t>Verification check on completeness of documents </a:t>
            </a:r>
          </a:p>
          <a:p>
            <a:pPr lvl="2"/>
            <a:r>
              <a:rPr lang="en-US" dirty="0"/>
              <a:t>Desktop evaluations until 30 April </a:t>
            </a:r>
          </a:p>
          <a:p>
            <a:pPr lvl="2"/>
            <a:r>
              <a:rPr lang="en-US" dirty="0"/>
              <a:t>Field evaluation missions starting 1 May </a:t>
            </a:r>
          </a:p>
          <a:p>
            <a:pPr lvl="2"/>
            <a:r>
              <a:rPr lang="en-US" dirty="0"/>
              <a:t>Decisions on applications during the following next Bureau meeting in autumn</a:t>
            </a:r>
          </a:p>
          <a:p>
            <a:pPr lvl="1"/>
            <a:endParaRPr 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078222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47500" lnSpcReduction="20000"/>
          </a:bodyPr>
          <a:lstStyle/>
          <a:p>
            <a:pPr lvl="1"/>
            <a:r>
              <a:rPr lang="ko-KR" altLang="en-US" dirty="0" smtClean="0"/>
              <a:t>세계지질공원 인증 기준</a:t>
            </a:r>
            <a:endParaRPr lang="en-US" altLang="ko-KR" dirty="0" smtClean="0"/>
          </a:p>
          <a:p>
            <a:pPr lvl="2"/>
            <a:r>
              <a:rPr lang="ko-KR" altLang="en-US" dirty="0"/>
              <a:t>① 크기와 장소 </a:t>
            </a:r>
            <a:r>
              <a:rPr lang="en-US" altLang="ko-KR" dirty="0"/>
              <a:t>- </a:t>
            </a:r>
            <a:r>
              <a:rPr lang="ko-KR" altLang="en-US" dirty="0"/>
              <a:t>지역의 경제 및 문화 발전에 기여 할 수 있을 충분한 면적과 분명한 경계</a:t>
            </a:r>
          </a:p>
          <a:p>
            <a:pPr lvl="2"/>
            <a:r>
              <a:rPr lang="en-US" altLang="ko-KR" dirty="0"/>
              <a:t>- </a:t>
            </a:r>
            <a:r>
              <a:rPr lang="ko-KR" altLang="en-US" dirty="0"/>
              <a:t>세계적으로 중요한 지질유산</a:t>
            </a:r>
            <a:r>
              <a:rPr lang="en-US" altLang="ko-KR" dirty="0"/>
              <a:t>; </a:t>
            </a:r>
            <a:r>
              <a:rPr lang="ko-KR" altLang="en-US" dirty="0"/>
              <a:t>과학적 중요장소</a:t>
            </a:r>
            <a:r>
              <a:rPr lang="en-US" altLang="ko-KR" dirty="0"/>
              <a:t>, </a:t>
            </a:r>
            <a:r>
              <a:rPr lang="ko-KR" altLang="en-US" dirty="0"/>
              <a:t>희소성</a:t>
            </a:r>
            <a:r>
              <a:rPr lang="en-US" altLang="ko-KR" dirty="0"/>
              <a:t>, </a:t>
            </a:r>
            <a:r>
              <a:rPr lang="ko-KR" altLang="en-US" dirty="0" err="1"/>
              <a:t>경관미</a:t>
            </a:r>
            <a:endParaRPr lang="ko-KR" altLang="en-US" dirty="0"/>
          </a:p>
          <a:p>
            <a:pPr lvl="2"/>
            <a:r>
              <a:rPr lang="en-US" altLang="ko-KR" dirty="0"/>
              <a:t>- </a:t>
            </a:r>
            <a:r>
              <a:rPr lang="ko-KR" altLang="en-US" dirty="0"/>
              <a:t>지질학적 중요성만 강조해서는 안되며 해당지역의 전체적인 지리적 환경을 감안</a:t>
            </a:r>
          </a:p>
          <a:p>
            <a:pPr lvl="2"/>
            <a:r>
              <a:rPr lang="en-US" altLang="ko-KR" dirty="0"/>
              <a:t>- </a:t>
            </a:r>
            <a:r>
              <a:rPr lang="ko-KR" altLang="en-US" dirty="0"/>
              <a:t>경관이나 지질요소와 관련된 비지질학적 주제</a:t>
            </a:r>
            <a:r>
              <a:rPr lang="en-US" altLang="ko-KR" dirty="0"/>
              <a:t>(</a:t>
            </a:r>
            <a:r>
              <a:rPr lang="ko-KR" altLang="en-US" dirty="0"/>
              <a:t>생태</a:t>
            </a:r>
            <a:r>
              <a:rPr lang="en-US" altLang="ko-KR" dirty="0"/>
              <a:t>, </a:t>
            </a:r>
            <a:r>
              <a:rPr lang="ko-KR" altLang="en-US" dirty="0"/>
              <a:t>고고</a:t>
            </a:r>
            <a:r>
              <a:rPr lang="en-US" altLang="ko-KR" dirty="0"/>
              <a:t>, </a:t>
            </a:r>
            <a:r>
              <a:rPr lang="ko-KR" altLang="en-US" dirty="0"/>
              <a:t>역사</a:t>
            </a:r>
            <a:r>
              <a:rPr lang="en-US" altLang="ko-KR" dirty="0"/>
              <a:t>, </a:t>
            </a:r>
            <a:r>
              <a:rPr lang="ko-KR" altLang="en-US" dirty="0"/>
              <a:t>문화 등</a:t>
            </a:r>
            <a:r>
              <a:rPr lang="en-US" altLang="ko-KR" dirty="0"/>
              <a:t>)</a:t>
            </a:r>
            <a:r>
              <a:rPr lang="ko-KR" altLang="en-US" dirty="0"/>
              <a:t>도 포함</a:t>
            </a:r>
          </a:p>
          <a:p>
            <a:pPr lvl="2"/>
            <a:endParaRPr lang="ko-KR" altLang="en-US" dirty="0"/>
          </a:p>
          <a:p>
            <a:pPr lvl="2"/>
            <a:r>
              <a:rPr lang="ko-KR" altLang="en-US" dirty="0"/>
              <a:t>② 관리와 지역의 참여 </a:t>
            </a:r>
            <a:r>
              <a:rPr lang="en-US" altLang="ko-KR" dirty="0"/>
              <a:t>- </a:t>
            </a:r>
            <a:r>
              <a:rPr lang="ko-KR" altLang="en-US" dirty="0"/>
              <a:t>관리계획과 조직구성이 필수</a:t>
            </a:r>
            <a:r>
              <a:rPr lang="en-US" altLang="ko-KR" dirty="0"/>
              <a:t>(</a:t>
            </a:r>
            <a:r>
              <a:rPr lang="ko-KR" altLang="en-US" dirty="0"/>
              <a:t>신청선결조건</a:t>
            </a:r>
            <a:r>
              <a:rPr lang="en-US" altLang="ko-KR" dirty="0"/>
              <a:t>)</a:t>
            </a:r>
          </a:p>
          <a:p>
            <a:pPr lvl="2"/>
            <a:r>
              <a:rPr lang="en-US" altLang="ko-KR" dirty="0"/>
              <a:t>- </a:t>
            </a:r>
            <a:r>
              <a:rPr lang="ko-KR" altLang="en-US" dirty="0"/>
              <a:t>공원운영의 주체는 관리인프라</a:t>
            </a:r>
            <a:r>
              <a:rPr lang="en-US" altLang="ko-KR" dirty="0"/>
              <a:t>, </a:t>
            </a:r>
            <a:r>
              <a:rPr lang="ko-KR" altLang="en-US" dirty="0"/>
              <a:t>전문인력</a:t>
            </a:r>
            <a:r>
              <a:rPr lang="en-US" altLang="ko-KR" dirty="0"/>
              <a:t>, </a:t>
            </a:r>
            <a:r>
              <a:rPr lang="ko-KR" altLang="en-US" dirty="0"/>
              <a:t>재정능력을 갖춘 공공기관이나 지역단체</a:t>
            </a:r>
          </a:p>
          <a:p>
            <a:pPr lvl="2"/>
            <a:r>
              <a:rPr lang="en-US" altLang="ko-KR" dirty="0"/>
              <a:t>- </a:t>
            </a:r>
            <a:r>
              <a:rPr lang="ko-KR" altLang="en-US" dirty="0"/>
              <a:t>지방정부</a:t>
            </a:r>
            <a:r>
              <a:rPr lang="en-US" altLang="ko-KR" dirty="0"/>
              <a:t>, </a:t>
            </a:r>
            <a:r>
              <a:rPr lang="ko-KR" altLang="en-US" dirty="0"/>
              <a:t>지역사회</a:t>
            </a:r>
            <a:r>
              <a:rPr lang="en-US" altLang="ko-KR" dirty="0"/>
              <a:t>, </a:t>
            </a:r>
            <a:r>
              <a:rPr lang="ko-KR" altLang="en-US" dirty="0"/>
              <a:t>민간기업</a:t>
            </a:r>
            <a:r>
              <a:rPr lang="en-US" altLang="ko-KR" dirty="0"/>
              <a:t>, </a:t>
            </a:r>
            <a:r>
              <a:rPr lang="ko-KR" altLang="en-US" dirty="0"/>
              <a:t>교육기관</a:t>
            </a:r>
            <a:r>
              <a:rPr lang="en-US" altLang="ko-KR" dirty="0"/>
              <a:t>, </a:t>
            </a:r>
            <a:r>
              <a:rPr lang="ko-KR" altLang="en-US" dirty="0"/>
              <a:t>연구기관 등으로 협의체를 구성하여 공원계획과 운영에 지역사회 </a:t>
            </a:r>
          </a:p>
          <a:p>
            <a:pPr lvl="2"/>
            <a:r>
              <a:rPr lang="ko-KR" altLang="en-US" dirty="0"/>
              <a:t>구성원의 의견을 반영하고 관심을 유도</a:t>
            </a:r>
          </a:p>
          <a:p>
            <a:pPr lvl="2"/>
            <a:r>
              <a:rPr lang="en-US" altLang="ko-KR" dirty="0"/>
              <a:t>- </a:t>
            </a:r>
            <a:r>
              <a:rPr lang="ko-KR" altLang="en-US" dirty="0"/>
              <a:t>지질공원 내의 관광과 경제활동은 지역여건 및 자연</a:t>
            </a:r>
            <a:r>
              <a:rPr lang="en-US" altLang="ko-KR" dirty="0"/>
              <a:t>/</a:t>
            </a:r>
            <a:r>
              <a:rPr lang="ko-KR" altLang="en-US" dirty="0"/>
              <a:t>문화적 특성과 조화되도록 계획하고 지역의 전통을 중시</a:t>
            </a:r>
          </a:p>
          <a:p>
            <a:pPr lvl="2"/>
            <a:endParaRPr lang="ko-KR" altLang="en-US" dirty="0"/>
          </a:p>
          <a:p>
            <a:pPr lvl="2"/>
            <a:r>
              <a:rPr lang="ko-KR" altLang="en-US" dirty="0"/>
              <a:t>③ 경제적 이득 </a:t>
            </a:r>
            <a:r>
              <a:rPr lang="en-US" altLang="ko-KR" dirty="0"/>
              <a:t>- </a:t>
            </a:r>
            <a:r>
              <a:rPr lang="ko-KR" altLang="en-US" dirty="0"/>
              <a:t>지질공원의 주목적은 환경과 문화를 유지하면서 사회</a:t>
            </a:r>
            <a:r>
              <a:rPr lang="en-US" altLang="ko-KR" dirty="0"/>
              <a:t>, </a:t>
            </a:r>
            <a:r>
              <a:rPr lang="ko-KR" altLang="en-US" dirty="0"/>
              <a:t>경제적 개발을 도모하는 것</a:t>
            </a:r>
            <a:r>
              <a:rPr lang="en-US" altLang="ko-KR" dirty="0"/>
              <a:t>(</a:t>
            </a:r>
            <a:r>
              <a:rPr lang="ko-KR" altLang="en-US" dirty="0"/>
              <a:t>생활여건과 지역환경의 개선</a:t>
            </a:r>
            <a:r>
              <a:rPr lang="en-US" altLang="ko-KR" dirty="0"/>
              <a:t>)</a:t>
            </a:r>
          </a:p>
          <a:p>
            <a:pPr lvl="2"/>
            <a:endParaRPr lang="en-US" altLang="ko-KR" dirty="0"/>
          </a:p>
          <a:p>
            <a:pPr lvl="2"/>
            <a:r>
              <a:rPr lang="en-US" altLang="ko-KR" dirty="0"/>
              <a:t>④ </a:t>
            </a:r>
            <a:r>
              <a:rPr lang="ko-KR" altLang="en-US" dirty="0"/>
              <a:t>교육 </a:t>
            </a:r>
            <a:r>
              <a:rPr lang="en-US" altLang="ko-KR" dirty="0"/>
              <a:t>- </a:t>
            </a:r>
            <a:r>
              <a:rPr lang="ko-KR" altLang="en-US" dirty="0"/>
              <a:t>목적</a:t>
            </a:r>
            <a:r>
              <a:rPr lang="en-US" altLang="ko-KR" dirty="0"/>
              <a:t>: </a:t>
            </a:r>
            <a:r>
              <a:rPr lang="ko-KR" altLang="en-US" dirty="0"/>
              <a:t>일반 대중의 환경의식과 지구과학 지식을 고양</a:t>
            </a:r>
          </a:p>
          <a:p>
            <a:pPr lvl="2"/>
            <a:r>
              <a:rPr lang="en-US" altLang="ko-KR" dirty="0"/>
              <a:t>- </a:t>
            </a:r>
            <a:r>
              <a:rPr lang="ko-KR" altLang="en-US" dirty="0"/>
              <a:t>관련사업</a:t>
            </a:r>
            <a:r>
              <a:rPr lang="en-US" altLang="ko-KR" dirty="0"/>
              <a:t>: </a:t>
            </a:r>
            <a:r>
              <a:rPr lang="ko-KR" altLang="en-US" dirty="0"/>
              <a:t>교육시설</a:t>
            </a:r>
            <a:r>
              <a:rPr lang="en-US" altLang="ko-KR" dirty="0"/>
              <a:t>, </a:t>
            </a:r>
            <a:r>
              <a:rPr lang="ko-KR" altLang="en-US" dirty="0"/>
              <a:t>교육프로그램</a:t>
            </a:r>
            <a:r>
              <a:rPr lang="en-US" altLang="ko-KR" dirty="0"/>
              <a:t>, </a:t>
            </a:r>
            <a:r>
              <a:rPr lang="ko-KR" altLang="en-US" dirty="0"/>
              <a:t>교육매체</a:t>
            </a:r>
            <a:r>
              <a:rPr lang="en-US" altLang="ko-KR" dirty="0"/>
              <a:t>, </a:t>
            </a:r>
            <a:r>
              <a:rPr lang="ko-KR" altLang="en-US" dirty="0"/>
              <a:t>실험실습도구</a:t>
            </a:r>
            <a:r>
              <a:rPr lang="en-US" altLang="ko-KR" dirty="0"/>
              <a:t>, </a:t>
            </a:r>
            <a:r>
              <a:rPr lang="ko-KR" altLang="en-US" dirty="0"/>
              <a:t>학술조사 및 학술협력 </a:t>
            </a:r>
            <a:r>
              <a:rPr lang="en-US" altLang="ko-KR" dirty="0"/>
              <a:t>(</a:t>
            </a:r>
            <a:r>
              <a:rPr lang="ko-KR" altLang="en-US" dirty="0"/>
              <a:t>대학 및 교육기관</a:t>
            </a:r>
            <a:r>
              <a:rPr lang="en-US" altLang="ko-KR" dirty="0"/>
              <a:t>), </a:t>
            </a:r>
          </a:p>
          <a:p>
            <a:pPr lvl="2"/>
            <a:r>
              <a:rPr lang="ko-KR" altLang="en-US" dirty="0"/>
              <a:t>기타지원</a:t>
            </a:r>
          </a:p>
          <a:p>
            <a:pPr lvl="2"/>
            <a:endParaRPr lang="ko-KR" altLang="en-US" dirty="0"/>
          </a:p>
          <a:p>
            <a:pPr lvl="2"/>
            <a:r>
              <a:rPr lang="ko-KR" altLang="en-US" dirty="0"/>
              <a:t>⑤ 보호와 보존 </a:t>
            </a:r>
            <a:r>
              <a:rPr lang="en-US" altLang="ko-KR" dirty="0"/>
              <a:t>- </a:t>
            </a:r>
            <a:r>
              <a:rPr lang="ko-KR" altLang="en-US" dirty="0"/>
              <a:t>주요보호대상</a:t>
            </a:r>
            <a:r>
              <a:rPr lang="en-US" altLang="ko-KR" dirty="0"/>
              <a:t>: </a:t>
            </a:r>
            <a:r>
              <a:rPr lang="ko-KR" altLang="en-US" dirty="0"/>
              <a:t>지역대표암석</a:t>
            </a:r>
            <a:r>
              <a:rPr lang="en-US" altLang="ko-KR" dirty="0"/>
              <a:t>, </a:t>
            </a:r>
            <a:r>
              <a:rPr lang="ko-KR" altLang="en-US" dirty="0"/>
              <a:t>광물자원</a:t>
            </a:r>
            <a:r>
              <a:rPr lang="en-US" altLang="ko-KR" dirty="0"/>
              <a:t>, </a:t>
            </a:r>
            <a:r>
              <a:rPr lang="ko-KR" altLang="en-US" dirty="0"/>
              <a:t>광물</a:t>
            </a:r>
            <a:r>
              <a:rPr lang="en-US" altLang="ko-KR" dirty="0"/>
              <a:t>, </a:t>
            </a:r>
            <a:r>
              <a:rPr lang="ko-KR" altLang="en-US" dirty="0"/>
              <a:t>화석</a:t>
            </a:r>
            <a:r>
              <a:rPr lang="en-US" altLang="ko-KR" dirty="0"/>
              <a:t>, </a:t>
            </a:r>
            <a:r>
              <a:rPr lang="ko-KR" altLang="en-US" dirty="0"/>
              <a:t>지형</a:t>
            </a:r>
            <a:r>
              <a:rPr lang="en-US" altLang="ko-KR" dirty="0"/>
              <a:t>, </a:t>
            </a:r>
            <a:r>
              <a:rPr lang="ko-KR" altLang="en-US" dirty="0"/>
              <a:t>경관</a:t>
            </a:r>
          </a:p>
          <a:p>
            <a:pPr lvl="2"/>
            <a:r>
              <a:rPr lang="en-US" altLang="ko-KR" dirty="0"/>
              <a:t>- </a:t>
            </a:r>
            <a:r>
              <a:rPr lang="ko-KR" altLang="en-US" dirty="0"/>
              <a:t>세계 지질공원에 대한 국제적인 보호규정이나 통제는 없음</a:t>
            </a:r>
          </a:p>
          <a:p>
            <a:pPr lvl="2"/>
            <a:r>
              <a:rPr lang="en-US" altLang="ko-KR" dirty="0"/>
              <a:t>- </a:t>
            </a:r>
            <a:r>
              <a:rPr lang="ko-KR" altLang="en-US" dirty="0"/>
              <a:t>공원 내의 지질유산의 보호수준과 방법은 전적으로 해당국가에서 결정</a:t>
            </a:r>
          </a:p>
          <a:p>
            <a:pPr lvl="2"/>
            <a:r>
              <a:rPr lang="en-US" altLang="ko-KR" dirty="0"/>
              <a:t>- </a:t>
            </a:r>
            <a:r>
              <a:rPr lang="ko-KR" altLang="en-US" dirty="0"/>
              <a:t>관리당국은 적절하고 확실한 보호방안과 수단</a:t>
            </a:r>
            <a:r>
              <a:rPr lang="en-US" altLang="ko-KR" dirty="0"/>
              <a:t>(</a:t>
            </a:r>
            <a:r>
              <a:rPr lang="ko-KR" altLang="en-US" dirty="0"/>
              <a:t>시설</a:t>
            </a:r>
            <a:r>
              <a:rPr lang="en-US" altLang="ko-KR" dirty="0"/>
              <a:t>)</a:t>
            </a:r>
            <a:r>
              <a:rPr lang="ko-KR" altLang="en-US" dirty="0"/>
              <a:t>을 강구해야 함</a:t>
            </a:r>
          </a:p>
          <a:p>
            <a:pPr lvl="2"/>
            <a:endParaRPr lang="ko-KR" altLang="en-US" dirty="0"/>
          </a:p>
          <a:p>
            <a:pPr lvl="2"/>
            <a:r>
              <a:rPr lang="ko-KR" altLang="en-US" dirty="0"/>
              <a:t>⑥ 국제네트워크</a:t>
            </a:r>
            <a:r>
              <a:rPr lang="en-US" altLang="ko-KR" dirty="0"/>
              <a:t>(</a:t>
            </a:r>
            <a:r>
              <a:rPr lang="ko-KR" altLang="en-US" dirty="0"/>
              <a:t>국제 </a:t>
            </a:r>
            <a:r>
              <a:rPr lang="ko-KR" altLang="en-US" dirty="0" err="1"/>
              <a:t>지질공원망</a:t>
            </a:r>
            <a:r>
              <a:rPr lang="ko-KR" altLang="en-US" dirty="0"/>
              <a:t> 가입</a:t>
            </a:r>
            <a:r>
              <a:rPr lang="en-US" altLang="ko-KR" dirty="0"/>
              <a:t>) - </a:t>
            </a:r>
            <a:r>
              <a:rPr lang="ko-KR" altLang="en-US" dirty="0"/>
              <a:t>네트워크가입의 이점</a:t>
            </a:r>
            <a:r>
              <a:rPr lang="en-US" altLang="ko-KR" dirty="0"/>
              <a:t>: </a:t>
            </a:r>
            <a:r>
              <a:rPr lang="ko-KR" altLang="en-US" dirty="0"/>
              <a:t>국제적 인증</a:t>
            </a:r>
            <a:r>
              <a:rPr lang="en-US" altLang="ko-KR" dirty="0"/>
              <a:t>; </a:t>
            </a:r>
            <a:r>
              <a:rPr lang="ko-KR" altLang="en-US" dirty="0"/>
              <a:t>관리정보 및 인력의 </a:t>
            </a:r>
            <a:r>
              <a:rPr lang="ko-KR" altLang="en-US" dirty="0" smtClean="0"/>
              <a:t>교류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50670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19</a:t>
            </a:fld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251520" y="6093296"/>
            <a:ext cx="88924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http://www.globalgeopark.org/UploadFiles/2012_5_7/GGN%20Map%202015/GGN%20Distribution%202015.09.25_3600.jpg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525" y="908720"/>
            <a:ext cx="8315275" cy="4779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352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지질공원</a:t>
            </a:r>
            <a:endParaRPr lang="en-US" altLang="ko-KR" dirty="0" smtClean="0"/>
          </a:p>
          <a:p>
            <a:r>
              <a:rPr lang="en-US" altLang="ko-KR" dirty="0" smtClean="0">
                <a:sym typeface="Wingdings" panose="05000000000000000000" pitchFamily="2" charset="2"/>
              </a:rPr>
              <a:t>(</a:t>
            </a:r>
            <a:r>
              <a:rPr lang="ko-KR" altLang="en-US" dirty="0" smtClean="0">
                <a:sym typeface="Wingdings" panose="05000000000000000000" pitchFamily="2" charset="2"/>
              </a:rPr>
              <a:t>석조</a:t>
            </a:r>
            <a:r>
              <a:rPr lang="en-US" altLang="ko-KR" dirty="0" smtClean="0">
                <a:sym typeface="Wingdings" panose="05000000000000000000" pitchFamily="2" charset="2"/>
              </a:rPr>
              <a:t>) </a:t>
            </a:r>
            <a:r>
              <a:rPr lang="ko-KR" altLang="en-US" dirty="0" smtClean="0">
                <a:sym typeface="Wingdings" panose="05000000000000000000" pitchFamily="2" charset="2"/>
              </a:rPr>
              <a:t>문화재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r>
              <a:rPr lang="ko-KR" altLang="en-US" dirty="0" smtClean="0">
                <a:sym typeface="Wingdings" panose="05000000000000000000" pitchFamily="2" charset="2"/>
              </a:rPr>
              <a:t>기타</a:t>
            </a:r>
            <a:endParaRPr lang="en-US" altLang="ko-KR" dirty="0" smtClean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908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err="1" smtClean="0"/>
              <a:t>지질공원해설사</a:t>
            </a:r>
            <a:endParaRPr lang="en-US" altLang="ko-KR" dirty="0"/>
          </a:p>
          <a:p>
            <a:pPr lvl="1"/>
            <a:r>
              <a:rPr lang="ko-KR" altLang="en-US" dirty="0" err="1" smtClean="0"/>
              <a:t>자연공원법</a:t>
            </a:r>
            <a:r>
              <a:rPr lang="ko-KR" altLang="en-US" dirty="0" smtClean="0"/>
              <a:t> 제</a:t>
            </a:r>
            <a:r>
              <a:rPr lang="en-US" altLang="ko-KR" dirty="0"/>
              <a:t>36</a:t>
            </a:r>
            <a:r>
              <a:rPr lang="ko-KR" altLang="en-US" dirty="0"/>
              <a:t>조의</a:t>
            </a:r>
            <a:r>
              <a:rPr lang="en-US" altLang="ko-KR" dirty="0"/>
              <a:t>6(</a:t>
            </a:r>
            <a:r>
              <a:rPr lang="ko-KR" altLang="en-US" dirty="0" err="1"/>
              <a:t>지질공원해설사</a:t>
            </a:r>
            <a:r>
              <a:rPr lang="en-US" altLang="ko-KR" dirty="0"/>
              <a:t>)</a:t>
            </a:r>
          </a:p>
          <a:p>
            <a:pPr lvl="2"/>
            <a:r>
              <a:rPr lang="en-US" altLang="ko-KR" dirty="0"/>
              <a:t>① </a:t>
            </a:r>
            <a:r>
              <a:rPr lang="ko-KR" altLang="en-US" dirty="0"/>
              <a:t>환경부장관은 국민을 대상으로 지질공원에 대한 지식을 체계적으로 전달하고 </a:t>
            </a:r>
            <a:r>
              <a:rPr lang="ko-KR" altLang="en-US" dirty="0" smtClean="0"/>
              <a:t>지질공원해설</a:t>
            </a:r>
            <a:r>
              <a:rPr lang="en-US" altLang="ko-KR" dirty="0"/>
              <a:t>·</a:t>
            </a:r>
            <a:r>
              <a:rPr lang="ko-KR" altLang="en-US" dirty="0"/>
              <a:t>홍보</a:t>
            </a:r>
            <a:r>
              <a:rPr lang="en-US" altLang="ko-KR" dirty="0"/>
              <a:t>·</a:t>
            </a:r>
            <a:r>
              <a:rPr lang="ko-KR" altLang="en-US" dirty="0"/>
              <a:t>교육</a:t>
            </a:r>
            <a:r>
              <a:rPr lang="en-US" altLang="ko-KR" dirty="0"/>
              <a:t>·</a:t>
            </a:r>
            <a:r>
              <a:rPr lang="ko-KR" altLang="en-US" dirty="0"/>
              <a:t>탐방안내 등을 전문적으로 수행할 수 있는 </a:t>
            </a:r>
            <a:r>
              <a:rPr lang="ko-KR" altLang="en-US" dirty="0" smtClean="0"/>
              <a:t>지질공원 </a:t>
            </a:r>
            <a:r>
              <a:rPr lang="ko-KR" altLang="en-US" dirty="0" err="1" smtClean="0"/>
              <a:t>해설사를</a:t>
            </a:r>
            <a:r>
              <a:rPr lang="ko-KR" altLang="en-US" dirty="0" smtClean="0"/>
              <a:t> </a:t>
            </a:r>
            <a:r>
              <a:rPr lang="ko-KR" altLang="en-US" dirty="0"/>
              <a:t>선발하여 활용할 수 있다</a:t>
            </a:r>
            <a:r>
              <a:rPr lang="en-US" altLang="ko-KR" dirty="0"/>
              <a:t>.</a:t>
            </a:r>
          </a:p>
          <a:p>
            <a:pPr lvl="2"/>
            <a:r>
              <a:rPr lang="en-US" altLang="ko-KR" dirty="0"/>
              <a:t>② </a:t>
            </a:r>
            <a:r>
              <a:rPr lang="ko-KR" altLang="en-US" dirty="0"/>
              <a:t>제</a:t>
            </a:r>
            <a:r>
              <a:rPr lang="en-US" altLang="ko-KR" dirty="0"/>
              <a:t>1</a:t>
            </a:r>
            <a:r>
              <a:rPr lang="ko-KR" altLang="en-US" dirty="0"/>
              <a:t>항에 따른 지질공원해설사의 자격기준 및 그 밖에 필요한 사항은 </a:t>
            </a:r>
            <a:r>
              <a:rPr lang="ko-KR" altLang="en-US" dirty="0" smtClean="0"/>
              <a:t>대통령령으로 </a:t>
            </a:r>
            <a:r>
              <a:rPr lang="ko-KR" altLang="en-US" dirty="0"/>
              <a:t>정한다</a:t>
            </a:r>
            <a:r>
              <a:rPr lang="en-US" altLang="ko-KR" dirty="0"/>
              <a:t>.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1633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21</a:t>
            </a:fld>
            <a:endParaRPr lang="ko-KR" altLang="en-US"/>
          </a:p>
        </p:txBody>
      </p:sp>
      <p:sp>
        <p:nvSpPr>
          <p:cNvPr id="6" name="내용 개체 틀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ko-KR" altLang="en-US" dirty="0"/>
              <a:t>지질공원 해설사의 핵심 기능</a:t>
            </a:r>
            <a:r>
              <a:rPr lang="en-US" altLang="ko-KR" dirty="0"/>
              <a:t>(4</a:t>
            </a:r>
            <a:r>
              <a:rPr lang="ko-KR" altLang="en-US" dirty="0"/>
              <a:t>가지</a:t>
            </a:r>
            <a:r>
              <a:rPr lang="en-US" altLang="ko-KR" dirty="0"/>
              <a:t>)</a:t>
            </a:r>
          </a:p>
          <a:p>
            <a:pPr lvl="2"/>
            <a:r>
              <a:rPr lang="ko-KR" altLang="en-US" dirty="0"/>
              <a:t>해설 </a:t>
            </a:r>
            <a:r>
              <a:rPr lang="en-US" altLang="ko-KR" dirty="0"/>
              <a:t>+ </a:t>
            </a:r>
            <a:r>
              <a:rPr lang="ko-KR" altLang="en-US" dirty="0"/>
              <a:t>홍보 </a:t>
            </a:r>
            <a:r>
              <a:rPr lang="en-US" altLang="ko-KR" dirty="0"/>
              <a:t>+ </a:t>
            </a:r>
            <a:r>
              <a:rPr lang="ko-KR" altLang="en-US" dirty="0"/>
              <a:t>교육 </a:t>
            </a:r>
            <a:r>
              <a:rPr lang="en-US" altLang="ko-KR" dirty="0"/>
              <a:t>+ </a:t>
            </a:r>
            <a:r>
              <a:rPr lang="ko-KR" altLang="en-US" dirty="0"/>
              <a:t>탐방 안내를 통한 </a:t>
            </a:r>
            <a:r>
              <a:rPr lang="ko-KR" altLang="en-US" dirty="0" err="1"/>
              <a:t>탐방객과</a:t>
            </a:r>
            <a:r>
              <a:rPr lang="ko-KR" altLang="en-US" dirty="0"/>
              <a:t> 지역주민의 가교 역할</a:t>
            </a:r>
            <a:endParaRPr lang="en-US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7839" y="3212976"/>
            <a:ext cx="640080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0254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지질공원</a:t>
            </a:r>
            <a:r>
              <a:rPr lang="en-US" altLang="ko-KR" dirty="0" smtClean="0"/>
              <a:t>(GEOPARK)</a:t>
            </a:r>
            <a:br>
              <a:rPr lang="en-US" altLang="ko-KR" dirty="0" smtClean="0"/>
            </a:br>
            <a:r>
              <a:rPr lang="ko-KR" altLang="en-US" sz="1300" dirty="0" smtClean="0"/>
              <a:t>이 강의에 사용된 내용은 대부분 </a:t>
            </a:r>
            <a:r>
              <a:rPr lang="en-US" altLang="ko-KR" sz="1300" dirty="0">
                <a:hlinkClick r:id="rId2"/>
              </a:rPr>
              <a:t>http://</a:t>
            </a:r>
            <a:r>
              <a:rPr lang="en-US" altLang="ko-KR" sz="1300" dirty="0" smtClean="0">
                <a:hlinkClick r:id="rId2"/>
              </a:rPr>
              <a:t>www.koreageoparks.kr/front/main.act</a:t>
            </a:r>
            <a:r>
              <a:rPr lang="ko-KR" altLang="en-US" sz="1300" dirty="0" smtClean="0"/>
              <a:t>에서 가져온 것이다</a:t>
            </a:r>
            <a:r>
              <a:rPr lang="en-US" altLang="ko-KR" sz="1300" dirty="0" smtClean="0"/>
              <a:t>.</a:t>
            </a:r>
            <a:endParaRPr lang="en-US" sz="1300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3</a:t>
            </a:fld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지질공원</a:t>
            </a:r>
            <a:r>
              <a:rPr lang="en-US" altLang="ko-KR" dirty="0" smtClean="0"/>
              <a:t>?</a:t>
            </a:r>
            <a:endParaRPr lang="en-US" altLang="ko-KR" dirty="0"/>
          </a:p>
          <a:p>
            <a:r>
              <a:rPr lang="ko-KR" altLang="en-US" dirty="0" smtClean="0"/>
              <a:t>국가지질공원</a:t>
            </a:r>
            <a:endParaRPr lang="en-US" altLang="ko-KR" dirty="0" smtClean="0"/>
          </a:p>
          <a:p>
            <a:r>
              <a:rPr lang="ko-KR" altLang="en-US" dirty="0" err="1" smtClean="0"/>
              <a:t>세계지질공원망</a:t>
            </a:r>
            <a:endParaRPr lang="en-US" altLang="ko-KR" dirty="0" smtClean="0"/>
          </a:p>
          <a:p>
            <a:r>
              <a:rPr lang="ko-KR" altLang="en-US" dirty="0" err="1" smtClean="0"/>
              <a:t>지질공원해설사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74279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ko-KR" altLang="en-US" dirty="0" smtClean="0"/>
              <a:t>지질공원의 정의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유네스코 정의</a:t>
            </a:r>
            <a:r>
              <a:rPr lang="en-US" altLang="ko-KR" dirty="0" smtClean="0"/>
              <a:t>:</a:t>
            </a:r>
            <a:r>
              <a:rPr lang="ko-KR" altLang="en-US" dirty="0"/>
              <a:t>특별한 과학적 중요성</a:t>
            </a:r>
            <a:r>
              <a:rPr lang="en-US" altLang="ko-KR" dirty="0"/>
              <a:t>, </a:t>
            </a:r>
            <a:r>
              <a:rPr lang="ko-KR" altLang="en-US" dirty="0" err="1"/>
              <a:t>희귀성</a:t>
            </a:r>
            <a:r>
              <a:rPr lang="ko-KR" altLang="en-US" dirty="0"/>
              <a:t> 또는 아름다움을 지닌 지질현장으로서 지질학적 중요성뿐만 아니라 </a:t>
            </a:r>
            <a:r>
              <a:rPr lang="ko-KR" altLang="en-US" dirty="0" smtClean="0"/>
              <a:t> </a:t>
            </a:r>
            <a:r>
              <a:rPr lang="ko-KR" altLang="en-US" dirty="0"/>
              <a:t>생태학적</a:t>
            </a:r>
            <a:r>
              <a:rPr lang="en-US" altLang="ko-KR" dirty="0"/>
              <a:t>, </a:t>
            </a:r>
            <a:r>
              <a:rPr lang="ko-KR" altLang="en-US" dirty="0"/>
              <a:t>고고학적</a:t>
            </a:r>
            <a:r>
              <a:rPr lang="en-US" altLang="ko-KR" dirty="0"/>
              <a:t>, </a:t>
            </a:r>
            <a:r>
              <a:rPr lang="ko-KR" altLang="en-US" dirty="0"/>
              <a:t>역사적</a:t>
            </a:r>
            <a:r>
              <a:rPr lang="en-US" altLang="ko-KR" dirty="0"/>
              <a:t>, </a:t>
            </a:r>
            <a:r>
              <a:rPr lang="ko-KR" altLang="en-US" dirty="0"/>
              <a:t>문화적 가치도 함께 지니고 있는 지역으로 보전</a:t>
            </a:r>
            <a:r>
              <a:rPr lang="en-US" altLang="ko-KR" dirty="0"/>
              <a:t>, </a:t>
            </a:r>
            <a:r>
              <a:rPr lang="ko-KR" altLang="en-US" dirty="0"/>
              <a:t>교육 및 관광을 통하여 지역경제 </a:t>
            </a:r>
            <a:r>
              <a:rPr lang="ko-KR" altLang="en-US" dirty="0" smtClean="0"/>
              <a:t>발전에 기여할 수 있는 것</a:t>
            </a:r>
            <a:r>
              <a:rPr lang="en-US" altLang="ko-KR" dirty="0" smtClean="0"/>
              <a:t>(</a:t>
            </a:r>
            <a:r>
              <a:rPr lang="ko-KR" altLang="en-US" dirty="0" smtClean="0"/>
              <a:t>지역</a:t>
            </a:r>
            <a:r>
              <a:rPr lang="en-US" altLang="ko-KR" dirty="0" smtClean="0"/>
              <a:t>)</a:t>
            </a:r>
          </a:p>
          <a:p>
            <a:pPr lvl="1"/>
            <a:r>
              <a:rPr lang="ko-KR" altLang="en-US" dirty="0" smtClean="0"/>
              <a:t>국내법적 정의</a:t>
            </a:r>
            <a:r>
              <a:rPr lang="en-US" altLang="ko-KR" dirty="0" smtClean="0"/>
              <a:t>:</a:t>
            </a:r>
          </a:p>
          <a:p>
            <a:pPr lvl="2"/>
            <a:r>
              <a:rPr lang="ko-KR" altLang="en-US" dirty="0" err="1"/>
              <a:t>자연공원법</a:t>
            </a:r>
            <a:r>
              <a:rPr lang="ko-KR" altLang="en-US" dirty="0"/>
              <a:t> 제</a:t>
            </a:r>
            <a:r>
              <a:rPr lang="en-US" altLang="ko-KR" dirty="0"/>
              <a:t>2</a:t>
            </a:r>
            <a:r>
              <a:rPr lang="ko-KR" altLang="en-US" dirty="0"/>
              <a:t>조 제</a:t>
            </a:r>
            <a:r>
              <a:rPr lang="en-US" altLang="ko-KR" dirty="0"/>
              <a:t>4</a:t>
            </a:r>
            <a:r>
              <a:rPr lang="ko-KR" altLang="en-US" dirty="0"/>
              <a:t>의</a:t>
            </a:r>
            <a:r>
              <a:rPr lang="en-US" altLang="ko-KR" dirty="0"/>
              <a:t>2</a:t>
            </a:r>
            <a:r>
              <a:rPr lang="ko-KR" altLang="en-US" dirty="0" smtClean="0"/>
              <a:t>호</a:t>
            </a:r>
            <a:r>
              <a:rPr lang="en-US" altLang="ko-KR" dirty="0"/>
              <a:t>: "</a:t>
            </a:r>
            <a:r>
              <a:rPr lang="ko-KR" altLang="en-US" dirty="0"/>
              <a:t>지질공원”이란 지구과학적으로 중요하고 경관이 우수한 지역으로서 이를 보전하고 </a:t>
            </a:r>
            <a:r>
              <a:rPr lang="ko-KR" altLang="en-US" dirty="0" smtClean="0"/>
              <a:t> </a:t>
            </a:r>
            <a:r>
              <a:rPr lang="ko-KR" altLang="en-US" dirty="0"/>
              <a:t>교육</a:t>
            </a:r>
            <a:r>
              <a:rPr lang="en-US" altLang="ko-KR" dirty="0"/>
              <a:t>.</a:t>
            </a:r>
            <a:r>
              <a:rPr lang="ko-KR" altLang="en-US" dirty="0"/>
              <a:t>관광 사업 등에 활용하기 위하여 환경부장관이 인증한 공원을 말한다</a:t>
            </a:r>
            <a:endParaRPr lang="en-US" altLang="ko-KR" dirty="0" smtClean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76391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1"/>
            <a:r>
              <a:rPr lang="ko-KR" altLang="en-US" dirty="0" err="1"/>
              <a:t>자연공원법상</a:t>
            </a:r>
            <a:r>
              <a:rPr lang="ko-KR" altLang="en-US" dirty="0"/>
              <a:t> 지질공원의 정의는 다음의 </a:t>
            </a:r>
            <a:r>
              <a:rPr lang="en-US" altLang="ko-KR" dirty="0"/>
              <a:t>3</a:t>
            </a:r>
            <a:r>
              <a:rPr lang="ko-KR" altLang="en-US" dirty="0"/>
              <a:t>가지 요건으로 </a:t>
            </a:r>
            <a:r>
              <a:rPr lang="ko-KR" altLang="en-US" dirty="0" smtClean="0"/>
              <a:t>구성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/>
          </a:p>
          <a:p>
            <a:pPr lvl="1"/>
            <a:endParaRPr lang="en-US" altLang="ko-KR" dirty="0" smtClean="0"/>
          </a:p>
          <a:p>
            <a:pPr lvl="2"/>
            <a:r>
              <a:rPr lang="en-US" altLang="ko-KR" dirty="0"/>
              <a:t>(A) </a:t>
            </a:r>
            <a:r>
              <a:rPr lang="ko-KR" altLang="en-US" dirty="0"/>
              <a:t>지구과학적으로 중요 혹은</a:t>
            </a:r>
            <a:r>
              <a:rPr lang="en-US" altLang="ko-KR" dirty="0"/>
              <a:t>, </a:t>
            </a:r>
            <a:r>
              <a:rPr lang="ko-KR" altLang="en-US" dirty="0"/>
              <a:t>경관이 우수한 지역 ⇒ 자연적 조건 우수 지역 </a:t>
            </a:r>
          </a:p>
          <a:p>
            <a:pPr lvl="2"/>
            <a:r>
              <a:rPr lang="en-US" altLang="ko-KR" dirty="0"/>
              <a:t>(B) </a:t>
            </a:r>
            <a:r>
              <a:rPr lang="ko-KR" altLang="en-US" dirty="0"/>
              <a:t>보전 </a:t>
            </a:r>
            <a:r>
              <a:rPr lang="en-US" altLang="ko-KR" dirty="0"/>
              <a:t>+ </a:t>
            </a:r>
            <a:r>
              <a:rPr lang="ko-KR" altLang="en-US" dirty="0"/>
              <a:t>교육 </a:t>
            </a:r>
            <a:r>
              <a:rPr lang="en-US" altLang="ko-KR" dirty="0"/>
              <a:t>+ </a:t>
            </a:r>
            <a:r>
              <a:rPr lang="ko-KR" altLang="en-US" dirty="0"/>
              <a:t>관광에 활용 ⇒ 유네스코 지질공원 </a:t>
            </a:r>
            <a:r>
              <a:rPr lang="en-US" altLang="ko-KR" dirty="0"/>
              <a:t>3</a:t>
            </a:r>
            <a:r>
              <a:rPr lang="ko-KR" altLang="en-US" dirty="0"/>
              <a:t>대 원칙 적용</a:t>
            </a:r>
          </a:p>
          <a:p>
            <a:pPr lvl="2"/>
            <a:r>
              <a:rPr lang="ko-KR" altLang="en-US" dirty="0"/>
              <a:t>⇒ 지역경제 발전 도모  </a:t>
            </a:r>
          </a:p>
          <a:p>
            <a:pPr lvl="2"/>
            <a:r>
              <a:rPr lang="en-US" altLang="ko-KR" dirty="0"/>
              <a:t>(C) </a:t>
            </a:r>
            <a:r>
              <a:rPr lang="ko-KR" altLang="en-US" dirty="0"/>
              <a:t>환경부장관의 인증 ⇒ 일정한 자격 요건 및 기준 요구 </a:t>
            </a:r>
          </a:p>
          <a:p>
            <a:pPr lvl="2"/>
            <a:r>
              <a:rPr lang="en-US" altLang="ko-KR" dirty="0"/>
              <a:t>※ (A) +(B) +(C) </a:t>
            </a:r>
            <a:r>
              <a:rPr lang="ko-KR" altLang="en-US" dirty="0"/>
              <a:t>가 동시에 충족되어야 함</a:t>
            </a:r>
            <a:endParaRPr lang="ko-KR" altLang="en-US" dirty="0" smtClean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5</a:t>
            </a:fld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420888"/>
            <a:ext cx="640080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186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ko-KR" altLang="en-US" dirty="0" smtClean="0"/>
              <a:t>지질공원의 구성 요소</a:t>
            </a:r>
            <a:endParaRPr 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6</a:t>
            </a:fld>
            <a:endParaRPr lang="ko-KR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762" y="2276872"/>
            <a:ext cx="6400800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42821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7</a:t>
            </a:fld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/>
          <a:lstStyle/>
          <a:p>
            <a:pPr lvl="1"/>
            <a:r>
              <a:rPr lang="en-US" dirty="0" smtClean="0"/>
              <a:t>History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5751" y="1844824"/>
            <a:ext cx="6084887" cy="452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4683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ko-KR" altLang="en-US" dirty="0" smtClean="0"/>
              <a:t>국가지질공원</a:t>
            </a:r>
            <a:endParaRPr lang="en-US" altLang="ko-KR" dirty="0" smtClean="0"/>
          </a:p>
          <a:p>
            <a:pPr lvl="1"/>
            <a:r>
              <a:rPr lang="ko-KR" altLang="en-US" dirty="0"/>
              <a:t>국가적으로 지질학적 중요성이 있는 지역을 대상으로</a:t>
            </a:r>
            <a:r>
              <a:rPr lang="en-US" altLang="ko-KR" dirty="0"/>
              <a:t>, </a:t>
            </a:r>
            <a:r>
              <a:rPr lang="ko-KR" altLang="en-US" dirty="0"/>
              <a:t>국가에서 정하는 기준에 부합되는 활동을 수행하는 지역지질공원을 국가에서 </a:t>
            </a:r>
            <a:r>
              <a:rPr lang="ko-KR" altLang="en-US" dirty="0" smtClean="0"/>
              <a:t>인증</a:t>
            </a:r>
            <a:endParaRPr lang="en-US" altLang="ko-KR" dirty="0" smtClean="0"/>
          </a:p>
          <a:p>
            <a:pPr lvl="1"/>
            <a:r>
              <a:rPr lang="ko-KR" altLang="en-US" dirty="0" err="1"/>
              <a:t>자연공원법</a:t>
            </a:r>
            <a:r>
              <a:rPr lang="ko-KR" altLang="en-US" dirty="0"/>
              <a:t> 제</a:t>
            </a:r>
            <a:r>
              <a:rPr lang="en-US" altLang="ko-KR" dirty="0"/>
              <a:t>36</a:t>
            </a:r>
            <a:r>
              <a:rPr lang="ko-KR" altLang="en-US" dirty="0"/>
              <a:t>조의</a:t>
            </a:r>
            <a:r>
              <a:rPr lang="en-US" altLang="ko-KR" dirty="0"/>
              <a:t>3 [</a:t>
            </a:r>
            <a:r>
              <a:rPr lang="ko-KR" altLang="en-US" dirty="0"/>
              <a:t>지질공원의 인증 등</a:t>
            </a:r>
            <a:r>
              <a:rPr lang="en-US" altLang="ko-KR" dirty="0"/>
              <a:t>] </a:t>
            </a:r>
          </a:p>
          <a:p>
            <a:pPr lvl="2"/>
            <a:r>
              <a:rPr lang="en-US" altLang="ko-KR" dirty="0"/>
              <a:t>① </a:t>
            </a:r>
            <a:r>
              <a:rPr lang="ko-KR" altLang="en-US" dirty="0"/>
              <a:t>시</a:t>
            </a:r>
            <a:r>
              <a:rPr lang="en-US" altLang="ko-KR" dirty="0"/>
              <a:t>·</a:t>
            </a:r>
            <a:r>
              <a:rPr lang="ko-KR" altLang="en-US" dirty="0"/>
              <a:t>도지사는 지구과학적으로 중요하고 경관이 우수한 지역에 대하여 지역주민공청회와 관 할 군수의 의견청취 절차를 거쳐 환경부장관에게 지질공원 인증을 신청할 수 있다</a:t>
            </a:r>
            <a:r>
              <a:rPr lang="en-US" altLang="ko-KR" dirty="0"/>
              <a:t>. </a:t>
            </a:r>
          </a:p>
          <a:p>
            <a:pPr lvl="2"/>
            <a:r>
              <a:rPr lang="en-US" altLang="ko-KR" dirty="0"/>
              <a:t>② </a:t>
            </a:r>
            <a:r>
              <a:rPr lang="ko-KR" altLang="en-US" dirty="0"/>
              <a:t>환경부장관은 시</a:t>
            </a:r>
            <a:r>
              <a:rPr lang="en-US" altLang="ko-KR" dirty="0"/>
              <a:t>·</a:t>
            </a:r>
            <a:r>
              <a:rPr lang="ko-KR" altLang="en-US" dirty="0"/>
              <a:t>도지사가 제</a:t>
            </a:r>
            <a:r>
              <a:rPr lang="en-US" altLang="ko-KR" dirty="0"/>
              <a:t>1</a:t>
            </a:r>
            <a:r>
              <a:rPr lang="ko-KR" altLang="en-US" dirty="0"/>
              <a:t>항에 따라 지질공원 인증을 신청한 지역이 다음 각 호의 기준 에 적합한 경우에는 관계 중앙행정기관의 장과 협의를 거쳐 인증할 수 있다</a:t>
            </a:r>
            <a:r>
              <a:rPr lang="en-US" altLang="ko-KR" dirty="0"/>
              <a:t>. </a:t>
            </a:r>
          </a:p>
          <a:p>
            <a:pPr lvl="2"/>
            <a:r>
              <a:rPr lang="en-US" altLang="ko-KR" dirty="0"/>
              <a:t>③ </a:t>
            </a:r>
            <a:r>
              <a:rPr lang="ko-KR" altLang="en-US" dirty="0"/>
              <a:t>제</a:t>
            </a:r>
            <a:r>
              <a:rPr lang="en-US" altLang="ko-KR" dirty="0"/>
              <a:t>2</a:t>
            </a:r>
            <a:r>
              <a:rPr lang="ko-KR" altLang="en-US" dirty="0"/>
              <a:t>항에 따라 인증된 지질공원은 이 법에서 환경부장관의 업무로 정한 경우를 제외하고는 시</a:t>
            </a:r>
            <a:r>
              <a:rPr lang="en-US" altLang="ko-KR" dirty="0"/>
              <a:t>·</a:t>
            </a:r>
            <a:r>
              <a:rPr lang="ko-KR" altLang="en-US" dirty="0"/>
              <a:t>도지사가 해당 지방자치단체의 조례로 정하는 바에 따라 관리</a:t>
            </a:r>
            <a:r>
              <a:rPr lang="en-US" altLang="ko-KR" dirty="0"/>
              <a:t>·</a:t>
            </a:r>
            <a:r>
              <a:rPr lang="ko-KR" altLang="en-US" dirty="0"/>
              <a:t>운영한다</a:t>
            </a:r>
            <a:r>
              <a:rPr lang="en-US" altLang="ko-KR" dirty="0"/>
              <a:t>.</a:t>
            </a:r>
          </a:p>
          <a:p>
            <a:pPr lvl="2"/>
            <a:r>
              <a:rPr lang="en-US" altLang="ko-KR" dirty="0"/>
              <a:t>④ </a:t>
            </a:r>
            <a:r>
              <a:rPr lang="ko-KR" altLang="en-US" dirty="0"/>
              <a:t>환경부장관은 제</a:t>
            </a:r>
            <a:r>
              <a:rPr lang="en-US" altLang="ko-KR" dirty="0"/>
              <a:t>2</a:t>
            </a:r>
            <a:r>
              <a:rPr lang="ko-KR" altLang="en-US" dirty="0"/>
              <a:t>항에 따라 지질공원을 인증한 때에는 </a:t>
            </a:r>
            <a:r>
              <a:rPr lang="ko-KR" altLang="en-US" dirty="0" err="1"/>
              <a:t>환경부령으로</a:t>
            </a:r>
            <a:r>
              <a:rPr lang="ko-KR" altLang="en-US" dirty="0"/>
              <a:t> 정하는 바에 따라 지 </a:t>
            </a:r>
            <a:r>
              <a:rPr lang="ko-KR" altLang="en-US" dirty="0" err="1"/>
              <a:t>질공원의</a:t>
            </a:r>
            <a:r>
              <a:rPr lang="ko-KR" altLang="en-US" dirty="0"/>
              <a:t> 명칭</a:t>
            </a:r>
            <a:r>
              <a:rPr lang="en-US" altLang="ko-KR" dirty="0"/>
              <a:t>, </a:t>
            </a:r>
            <a:r>
              <a:rPr lang="ko-KR" altLang="en-US" dirty="0"/>
              <a:t>구역</a:t>
            </a:r>
            <a:r>
              <a:rPr lang="en-US" altLang="ko-KR" dirty="0"/>
              <a:t>, </a:t>
            </a:r>
            <a:r>
              <a:rPr lang="ko-KR" altLang="en-US" dirty="0"/>
              <a:t>면적</a:t>
            </a:r>
            <a:r>
              <a:rPr lang="en-US" altLang="ko-KR" dirty="0"/>
              <a:t>, </a:t>
            </a:r>
            <a:r>
              <a:rPr lang="ko-KR" altLang="en-US" dirty="0"/>
              <a:t>인증 연월일 및 공원관리청과 그 밖에 필요한 사항을 고시하여 야 한다</a:t>
            </a:r>
            <a:r>
              <a:rPr lang="en-US" altLang="ko-KR" dirty="0"/>
              <a:t>.</a:t>
            </a:r>
          </a:p>
          <a:p>
            <a:pPr lvl="1"/>
            <a:endParaRPr 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64650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ko-KR" altLang="en-US" dirty="0" smtClean="0"/>
              <a:t>인증추진과정</a:t>
            </a:r>
            <a:endParaRPr lang="en-US" altLang="ko-KR" dirty="0" smtClean="0"/>
          </a:p>
          <a:p>
            <a:pPr lvl="2"/>
            <a:r>
              <a:rPr lang="en-US" altLang="ko-KR" dirty="0"/>
              <a:t>1</a:t>
            </a:r>
            <a:r>
              <a:rPr lang="ko-KR" altLang="en-US" dirty="0"/>
              <a:t>단계 지질공원 기본계획 수립</a:t>
            </a:r>
          </a:p>
          <a:p>
            <a:pPr lvl="2"/>
            <a:r>
              <a:rPr lang="en-US" altLang="ko-KR" dirty="0"/>
              <a:t>2</a:t>
            </a:r>
            <a:r>
              <a:rPr lang="ko-KR" altLang="en-US" dirty="0"/>
              <a:t>단계 지질공원 기초 학술조사</a:t>
            </a:r>
            <a:r>
              <a:rPr lang="en-US" altLang="ko-KR" dirty="0"/>
              <a:t>(</a:t>
            </a:r>
            <a:r>
              <a:rPr lang="ko-KR" altLang="en-US" dirty="0"/>
              <a:t>명소선정</a:t>
            </a:r>
            <a:r>
              <a:rPr lang="en-US" altLang="ko-KR" dirty="0"/>
              <a:t>) </a:t>
            </a:r>
          </a:p>
          <a:p>
            <a:pPr lvl="2"/>
            <a:r>
              <a:rPr lang="en-US" altLang="ko-KR" dirty="0"/>
              <a:t>3</a:t>
            </a:r>
            <a:r>
              <a:rPr lang="ko-KR" altLang="en-US" dirty="0"/>
              <a:t>단계 학술조사</a:t>
            </a:r>
            <a:r>
              <a:rPr lang="en-US" altLang="ko-KR" dirty="0"/>
              <a:t>, </a:t>
            </a:r>
            <a:r>
              <a:rPr lang="ko-KR" altLang="en-US" dirty="0"/>
              <a:t>신청서</a:t>
            </a:r>
            <a:r>
              <a:rPr lang="en-US" altLang="ko-KR" dirty="0"/>
              <a:t>, </a:t>
            </a:r>
            <a:r>
              <a:rPr lang="ko-KR" altLang="en-US" dirty="0"/>
              <a:t>관리계획 수립</a:t>
            </a:r>
          </a:p>
          <a:p>
            <a:pPr lvl="2"/>
            <a:r>
              <a:rPr lang="en-US" altLang="ko-KR" dirty="0"/>
              <a:t>4</a:t>
            </a:r>
            <a:r>
              <a:rPr lang="ko-KR" altLang="en-US" dirty="0"/>
              <a:t>단계 국가지질공원 인증신청에 따른 주민 공청회</a:t>
            </a:r>
          </a:p>
          <a:p>
            <a:pPr lvl="2"/>
            <a:r>
              <a:rPr lang="en-US" altLang="ko-KR" dirty="0"/>
              <a:t>5</a:t>
            </a:r>
            <a:r>
              <a:rPr lang="ko-KR" altLang="en-US" dirty="0"/>
              <a:t>단계 </a:t>
            </a:r>
            <a:r>
              <a:rPr lang="ko-KR" altLang="en-US" dirty="0" smtClean="0"/>
              <a:t>국</a:t>
            </a:r>
            <a:r>
              <a:rPr lang="ko-KR" altLang="en-US" dirty="0"/>
              <a:t>가</a:t>
            </a:r>
            <a:r>
              <a:rPr lang="ko-KR" altLang="en-US" dirty="0" smtClean="0"/>
              <a:t>지질공원 </a:t>
            </a:r>
            <a:r>
              <a:rPr lang="ko-KR" altLang="en-US" dirty="0"/>
              <a:t>인증신청서 제출 </a:t>
            </a:r>
          </a:p>
          <a:p>
            <a:pPr lvl="2"/>
            <a:r>
              <a:rPr lang="en-US" altLang="ko-KR" dirty="0"/>
              <a:t>6</a:t>
            </a:r>
            <a:r>
              <a:rPr lang="ko-KR" altLang="en-US" dirty="0"/>
              <a:t>단계 국가지질공원 인증</a:t>
            </a:r>
          </a:p>
          <a:p>
            <a:pPr marL="914400" lvl="2" indent="0">
              <a:buNone/>
            </a:pPr>
            <a:endParaRPr 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76603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고구려 벽화">
  <a:themeElements>
    <a:clrScheme name="고구려 벽화">
      <a:dk1>
        <a:sysClr val="windowText" lastClr="000000"/>
      </a:dk1>
      <a:lt1>
        <a:sysClr val="window" lastClr="FFFFFF"/>
      </a:lt1>
      <a:dk2>
        <a:srgbClr val="433021"/>
      </a:dk2>
      <a:lt2>
        <a:srgbClr val="E8D8CA"/>
      </a:lt2>
      <a:accent1>
        <a:srgbClr val="E49458"/>
      </a:accent1>
      <a:accent2>
        <a:srgbClr val="74AD8D"/>
      </a:accent2>
      <a:accent3>
        <a:srgbClr val="D4AC30"/>
      </a:accent3>
      <a:accent4>
        <a:srgbClr val="7BA5BE"/>
      </a:accent4>
      <a:accent5>
        <a:srgbClr val="E4A098"/>
      </a:accent5>
      <a:accent6>
        <a:srgbClr val="70B4B7"/>
      </a:accent6>
      <a:hlink>
        <a:srgbClr val="008685"/>
      </a:hlink>
      <a:folHlink>
        <a:srgbClr val="EA5A23"/>
      </a:folHlink>
    </a:clrScheme>
    <a:fontScheme name="고구려 벽화">
      <a:majorFont>
        <a:latin typeface="Georgia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견명조"/>
        <a:font script="Hans" typeface="宋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eorgia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견명조"/>
        <a:font script="Hans" typeface="宋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고구려 벽화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18000">
              <a:schemeClr val="phClr">
                <a:tint val="20000"/>
                <a:shade val="100000"/>
                <a:hueMod val="100000"/>
                <a:satMod val="100000"/>
              </a:schemeClr>
            </a:gs>
            <a:gs pos="87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2700000" scaled="1"/>
        </a:gra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95000"/>
                <a:hueMod val="100000"/>
                <a:satMod val="100000"/>
              </a:schemeClr>
            </a:gs>
          </a:gsLst>
          <a:lin ang="0" scaled="1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dir="5400000" algn="tl">
              <a:srgbClr val="EBE9ED">
                <a:alpha val="0"/>
              </a:srgbClr>
            </a:outerShdw>
          </a:effectLst>
        </a:effectStyle>
        <a:effectStyle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101600" dist="76200" dir="2700000" algn="bl">
              <a:srgbClr val="000000">
                <a:alpha val="30588"/>
              </a:srgbClr>
            </a:outerShdw>
          </a:effectLst>
          <a:scene3d>
            <a:camera prst="orthographicFront" fov="0">
              <a:rot lat="0" lon="0" rev="0"/>
            </a:camera>
            <a:lightRig rig="chilly" dir="t">
              <a:rot lat="0" lon="0" rev="4200000"/>
            </a:lightRig>
          </a:scene3d>
          <a:sp3d contourW="25400" prstMaterial="matte">
            <a:bevelT h="88900"/>
            <a:contourClr>
              <a:srgbClr val="FFFFFF">
                <a:alpha val="0"/>
              </a:srgb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60000">
              <a:schemeClr val="phClr">
                <a:tint val="100000"/>
                <a:shade val="55000"/>
                <a:hueMod val="100000"/>
                <a:satMod val="100000"/>
              </a:schemeClr>
            </a:gs>
          </a:gsLst>
          <a:path path="circle">
            <a:fillToRect l="50000" t="90000" r="50000" b="10000"/>
          </a:path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3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Hunting</Template>
  <TotalTime>3146</TotalTime>
  <Words>905</Words>
  <Application>Microsoft Office PowerPoint</Application>
  <PresentationFormat>화면 슬라이드 쇼(4:3)</PresentationFormat>
  <Paragraphs>127</Paragraphs>
  <Slides>21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21</vt:i4>
      </vt:variant>
    </vt:vector>
  </HeadingPairs>
  <TitlesOfParts>
    <vt:vector size="28" baseType="lpstr">
      <vt:lpstr>HY견명조</vt:lpstr>
      <vt:lpstr>맑은 고딕</vt:lpstr>
      <vt:lpstr>Arial</vt:lpstr>
      <vt:lpstr>Calibri</vt:lpstr>
      <vt:lpstr>Georgia</vt:lpstr>
      <vt:lpstr>Wingdings</vt:lpstr>
      <vt:lpstr>고구려 벽화</vt:lpstr>
      <vt:lpstr>Ch. 7. 지질/문화</vt:lpstr>
      <vt:lpstr>PowerPoint 프레젠테이션</vt:lpstr>
      <vt:lpstr>지질공원(GEOPARK) 이 강의에 사용된 내용은 대부분 http://www.koreageoparks.kr/front/main.act에서 가져온 것이다.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Geochemistry &amp; Lab</dc:title>
  <dc:creator>user</dc:creator>
  <cp:lastModifiedBy>jyu</cp:lastModifiedBy>
  <cp:revision>130</cp:revision>
  <cp:lastPrinted>2015-09-03T04:06:41Z</cp:lastPrinted>
  <dcterms:created xsi:type="dcterms:W3CDTF">2012-03-04T11:34:30Z</dcterms:created>
  <dcterms:modified xsi:type="dcterms:W3CDTF">2019-01-13T23:48:20Z</dcterms:modified>
</cp:coreProperties>
</file>